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265" r:id="rId4"/>
    <p:sldId id="281" r:id="rId5"/>
    <p:sldId id="267" r:id="rId6"/>
    <p:sldId id="266" r:id="rId7"/>
    <p:sldId id="270" r:id="rId8"/>
    <p:sldId id="269" r:id="rId9"/>
    <p:sldId id="268" r:id="rId10"/>
    <p:sldId id="271" r:id="rId11"/>
    <p:sldId id="274" r:id="rId12"/>
    <p:sldId id="273" r:id="rId13"/>
    <p:sldId id="272" r:id="rId14"/>
    <p:sldId id="275" r:id="rId15"/>
    <p:sldId id="276" r:id="rId16"/>
    <p:sldId id="278" r:id="rId17"/>
    <p:sldId id="277" r:id="rId18"/>
    <p:sldId id="279" r:id="rId19"/>
    <p:sldId id="280" r:id="rId20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86408" autoAdjust="0"/>
  </p:normalViewPr>
  <p:slideViewPr>
    <p:cSldViewPr snapToGrid="0">
      <p:cViewPr varScale="1">
        <p:scale>
          <a:sx n="120" d="100"/>
          <a:sy n="120" d="100"/>
        </p:scale>
        <p:origin x="17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3BBEE3D-9C7C-4C78-9AED-91242A1B019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97C5F44-E723-4F32-9790-5AAA0134DF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27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C5F44-E723-4F32-9790-5AAA0134DF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44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7750B-2930-263F-8AB0-23766EB0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00"/>
          </a:solidFill>
        </p:spPr>
        <p:txBody>
          <a:bodyPr/>
          <a:lstStyle>
            <a:lvl1pPr>
              <a:defRPr b="1"/>
            </a:lvl1pPr>
          </a:lstStyle>
          <a:p>
            <a:fld id="{212BE903-50AE-41A3-85B1-D6D74DFC97A5}" type="datetimeFigureOut">
              <a:rPr lang="fr-FR" smtClean="0"/>
              <a:pPr/>
              <a:t>10/12/2022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0B206-B89F-A3D2-7741-1599C1C9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971F53-B316-5AB8-8F36-6CB76772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00"/>
          </a:solidFill>
        </p:spPr>
        <p:txBody>
          <a:bodyPr/>
          <a:lstStyle/>
          <a:p>
            <a:fld id="{51DA0C2D-F5E7-4D0A-B10C-09E330D48BB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C42FC-FC07-F90A-8CBD-4931A6FCA219}"/>
              </a:ext>
            </a:extLst>
          </p:cNvPr>
          <p:cNvSpPr/>
          <p:nvPr userDrawn="1"/>
        </p:nvSpPr>
        <p:spPr>
          <a:xfrm>
            <a:off x="0" y="1"/>
            <a:ext cx="12192000" cy="133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35E85-2EEF-9B7D-3666-BC8AF772A767}"/>
              </a:ext>
            </a:extLst>
          </p:cNvPr>
          <p:cNvSpPr/>
          <p:nvPr userDrawn="1"/>
        </p:nvSpPr>
        <p:spPr>
          <a:xfrm>
            <a:off x="838200" y="667659"/>
            <a:ext cx="8821057" cy="13353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F58D601-BCCF-DC5B-D666-75D38DD24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2" y="268802"/>
            <a:ext cx="1642743" cy="7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6A3CE-D300-C16D-9B5A-447B5D47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3C9256-D1A4-BBF0-6355-AB2BD8E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9AFC72-9469-DD54-DCC1-89AEF184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908613-BFB4-4AD1-91ED-8B6A01BE4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B25EEA-C00B-845E-DCDE-69B921946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E537B6-6952-168B-594D-32BEFE33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D4730F-B340-39B5-456C-C532396E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604ED4-CD60-6F8A-D171-73EDD068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3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73671-554E-1BCC-5FFC-98A0DB3B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6CA226-0BE8-60B3-B858-307A8FB6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153480-0796-3B83-A932-B7A244E6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DCD39E-6238-618F-962A-3D3F87D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82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E25756-150D-87D0-9F54-DDB96A00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F2B1F4-CD21-7EBA-63E4-F1240846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3F8550-7F65-F41B-0F06-85F3645C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51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99241-75A6-5A69-3703-F955821B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3AE14-3B65-1FA3-67E3-27DD3ED8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9010D5-92EE-DCCD-2F57-5295D79FE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66EEC8-5B39-CC0F-7EAD-8D7ED098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61A1CF-49A9-678D-5A27-03E110BD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B3889D-F4FD-F8D7-2770-A65D0B15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0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2E510-B0C9-5BA9-5929-91E0AD2E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C8DDC3-2A6C-CF01-2FFC-333ED05C7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CEAB3-B710-A64F-1C8C-CD30C5E8F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72ED11-1BC5-3700-CB34-CF2B2FF9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6ECD0-9694-E2AB-F30E-09A4CCA1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2CFA5-7033-A4CD-3728-E1E6084A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48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BA469-C9B4-20A4-44CC-68618511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DBE9E2-75AC-14EF-A821-3944BF700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F0ECA3-4E30-F14E-7974-63BF6394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96EB1B-A5F7-E340-6E91-4092A5D6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437AE6-9E0F-F950-9655-B98DD7A1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33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9A0DFE-8427-69B3-6659-8B3AF2729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BDE6C6-BE2B-A038-FF76-3CB9FE4CA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31AEC-3CC6-C055-1516-283B6783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CAD61-4E28-7915-4E94-CC1F22A6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A148D3-DA76-8B65-D9D2-EDFFFA01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8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6CBCF-AD56-B43C-D88B-72A91BC0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opperplate Gothic Bold" panose="020E0705020206020404" pitchFamily="34" charset="0"/>
                <a:cs typeface="Biome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1D026F-AA3A-566F-C7BA-516C92BB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Biome" panose="020B0503030204020804" pitchFamily="34" charset="0"/>
                <a:cs typeface="Biome" panose="020B0503030204020804" pitchFamily="34" charset="0"/>
              </a:defRPr>
            </a:lvl2pPr>
            <a:lvl3pPr>
              <a:defRPr>
                <a:latin typeface="Biome" panose="020B0503030204020804" pitchFamily="34" charset="0"/>
                <a:cs typeface="Biome" panose="020B0503030204020804" pitchFamily="34" charset="0"/>
              </a:defRPr>
            </a:lvl3pPr>
            <a:lvl4pPr>
              <a:defRPr>
                <a:latin typeface="Biome" panose="020B0503030204020804" pitchFamily="34" charset="0"/>
                <a:cs typeface="Biome" panose="020B0503030204020804" pitchFamily="34" charset="0"/>
              </a:defRPr>
            </a:lvl4pPr>
            <a:lvl5pPr marL="180000" indent="0">
              <a:lnSpc>
                <a:spcPct val="150000"/>
              </a:lnSpc>
              <a:buFont typeface="Wingdings" panose="05000000000000000000" pitchFamily="2" charset="2"/>
              <a:buChar char="Ø"/>
              <a:defRPr>
                <a:latin typeface="Biome" panose="020B0503030204020804" pitchFamily="34" charset="0"/>
                <a:cs typeface="Biome" panose="020B05030302040208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9C595-E61A-7DFE-860F-C47907E6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E903-50AE-41A3-85B1-D6D74DFC97A5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EE97C-FA4E-4379-80F2-39A243FC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310B0-FE20-D7AF-0D41-59B2249E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0C2D-F5E7-4D0A-B10C-09E330D48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37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34635A-C784-86A4-4BC5-6EE05CE3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E903-50AE-41A3-85B1-D6D74DFC97A5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71F0A8-99E6-EDA2-6132-321B8022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7A2BAE-6656-D407-26A5-A7C68F30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0C2D-F5E7-4D0A-B10C-09E330D48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73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78196-D1A6-90BD-4F3E-09A99DBB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9FC0F40-C9D8-02C1-4751-397EECACC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C06C93-8CC4-AA36-8C2D-0C00872F0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CB4455-4AE3-462D-4C90-AFC22D9D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E903-50AE-41A3-85B1-D6D74DFC97A5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CC790F-32A2-B989-56CF-FB35CC4A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88D4C2-ACC3-0340-4AB5-B9C229CA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0C2D-F5E7-4D0A-B10C-09E330D48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35785-C8F0-0DEE-71AA-6FC7E254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54C74C-26C3-5D4B-DCD0-225B32029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032FBD-8357-22B3-AB25-2841C819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E903-50AE-41A3-85B1-D6D74DFC97A5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CE28B-E55B-C1CA-F1E0-F98D28B2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188FF-FCAC-B883-6B27-34C4E5BE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0C2D-F5E7-4D0A-B10C-09E330D48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31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65FE0-8A79-EA58-941C-25E7B3BAE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A25E03-D2D2-DB9B-F22E-9E0EE93C2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B9A11-BCAD-99A7-56C1-6E82D8B6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A9442-8209-3B97-77C3-CCD01C91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935F58-F566-26C3-A33D-BC3C1334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98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1D25E-C346-9E4F-B980-ABA2B2B6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538125-52A5-2097-908A-5BD0BED6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FD935D-9D49-76F8-E482-553B913D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F44B78-1596-6BA7-F265-BF14CC03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301406-8473-CDCB-504A-43696978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D46B9-563E-4D86-FD8D-C6FC97FF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BEF04F-5617-5280-E2BD-08901798B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6E9D19-AA6D-E12A-2843-FC5AB7B7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C60B93-47BE-C139-A79E-F1F7CB3F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B92C63-CFBE-977A-7991-EC0E4FFC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61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D3102-E689-719F-6143-CCC5FDD7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2D9495-F761-C225-6C5D-8B1ED3C14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5B6691-163D-B4EA-6077-AE3261C51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F3B617-0073-6E14-6D3A-A5793609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2891B1-393A-415A-A84D-F624AE5A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9A0C11-EA41-AFAE-67C2-63D5C6C8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4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508F71-6AFC-1BC8-1E55-20AD50AD6E5E}"/>
              </a:ext>
            </a:extLst>
          </p:cNvPr>
          <p:cNvSpPr/>
          <p:nvPr userDrawn="1"/>
        </p:nvSpPr>
        <p:spPr>
          <a:xfrm>
            <a:off x="0" y="1"/>
            <a:ext cx="12192000" cy="133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C755C-20A9-8EF2-C64C-1C56373F9236}"/>
              </a:ext>
            </a:extLst>
          </p:cNvPr>
          <p:cNvSpPr/>
          <p:nvPr userDrawn="1"/>
        </p:nvSpPr>
        <p:spPr>
          <a:xfrm>
            <a:off x="838200" y="667659"/>
            <a:ext cx="8821057" cy="13353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61D091-EEC8-F399-149D-7352F772A5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2" y="268802"/>
            <a:ext cx="1642743" cy="79771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40EDA6-EC75-7385-5E3B-191481BB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677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331B7C-5B81-1A62-9909-8AF12D9DC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143" y="2187574"/>
            <a:ext cx="10515600" cy="400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1B850-28FF-79EF-4B96-546CBF04F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BE903-50AE-41A3-85B1-D6D74DFC97A5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12B85B-2505-702B-E12D-2DCF04B4C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3A5B93-8399-F86D-9675-F0E3128D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0C2D-F5E7-4D0A-B10C-09E330D48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33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Copperplate Gothic Bold" panose="020E07050202060204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Copperplate Gothic Bold" panose="020E07050202060204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bg1"/>
          </a:solidFill>
          <a:latin typeface="Copperplate Gothic Bold" panose="020E07050202060204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Copperplate Gothic Bold" panose="020E07050202060204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pperplate Gothic Bold" panose="020E07050202060204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pperplate Gothic Bold" panose="020E07050202060204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41BB5F-DC36-066D-974B-CB74EB8F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A155FE-A6D5-1600-8E8E-15C85785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951D0B-583B-6039-E143-84E428FB6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634F-6FD4-40CA-B06E-75EC88CD4E19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C1649-0CA6-C3CC-8F20-7B7453688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88ED6-9202-8A45-989F-F50683336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4916-81C6-4327-AC00-505846174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9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207C4B7-31D4-04CA-67CF-FA666F0209B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03486" y="2489313"/>
            <a:ext cx="7670800" cy="4002767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Rapport d’activité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Rapport et compte-rendu financier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Objectifs pour la saison 2022/2023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Fixation des cotisations 2023/2024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Modification des statuts de l’association pour y inclure l’organisation de buvette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Election des membres du conseil d’administration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Questions diverses</a:t>
            </a:r>
          </a:p>
          <a:p>
            <a:endParaRPr lang="fr-FR" dirty="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4C7C641-8189-71D0-4C79-D2A57074379C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70F85EF-E597-8DBE-5F0B-AE3CC32D11E8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0081AC-299E-07EC-C13B-DBE86BDC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E239A5A-20BD-1C29-B541-60D028F93DB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Assemblée Générale</a:t>
            </a:r>
          </a:p>
        </p:txBody>
      </p:sp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C4D0796E-F46A-6F32-14EC-664E118F1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9313"/>
            <a:ext cx="4181359" cy="34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Objectifs pour 2023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185437"/>
            <a:ext cx="10515600" cy="400276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Objectifs sportifs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fr-FR" b="1" dirty="0"/>
              <a:t>Ramer sur la Marne en embarquant sur le ponton du stade nautique. 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fr-FR" b="1" dirty="0"/>
              <a:t>Participer à une ou plusieurs randonnées en France.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fr-FR" b="1" dirty="0"/>
              <a:t>Obtenir le brevet de bronze pour au moins 40% de notre effectif, le brevet d’argent pour au moins 20% d’entre nous et le brevet d’or pour au moins 5 rameurs.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fr-FR" b="1" dirty="0"/>
              <a:t>Participer à au moins une compétition qui se déroulera sur le SNO.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82BD57-D6E7-4089-7664-4C7D8E53F406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470CC50-EF1F-0DFE-26E9-A4C3070B708C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60C0466-CC9E-A07B-AA0F-C7EBAEC6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31721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Objectifs pour 2023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185437"/>
            <a:ext cx="10515600" cy="40027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Objectifs humains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Nous devons réunir un collectif de bénévoles d’au moins 10 personnes pour participer à l’organisation des manifestations sur le SNO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Parvenir à 50 licenciés la saison prochaine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Être soutenus par de nouveaux encadrants : formation initiateur, éducateur, entraineur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73734A4-A5E4-016D-C9D9-4A0D03F11AE1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DDC123-1139-A208-C736-02BC6C60C529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1D831B1-8923-A040-A3AE-E73AC2A2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59336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44" y="725781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Objectifs pour 2023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7411"/>
            <a:ext cx="10515600" cy="4002767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r-FR" b="1" dirty="0">
                <a:effectLst/>
                <a:ea typeface="Times New Roman" panose="02020603050405020304" pitchFamily="18" charset="0"/>
                <a:cs typeface="Biome" panose="020B0503030204020804" pitchFamily="34" charset="0"/>
              </a:rPr>
              <a:t>AVT, Club support de la Ligue d’Ile de France</a:t>
            </a:r>
          </a:p>
          <a:p>
            <a:pPr>
              <a:spcBef>
                <a:spcPct val="0"/>
              </a:spcBef>
              <a:defRPr/>
            </a:pPr>
            <a:endParaRPr lang="fr-FR" b="1" dirty="0">
              <a:effectLst/>
              <a:latin typeface="Biome" panose="020B0503030204020804" pitchFamily="34" charset="0"/>
              <a:ea typeface="Times New Roman" panose="02020603050405020304" pitchFamily="18" charset="0"/>
              <a:cs typeface="Biome" panose="020B05030302040208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FR" b="1" dirty="0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Nous sommes l’interface entre la Ligue d’ile de France et la vie locale. Nous avons pour objectif d’assister, voire d’organiser les manifestations sur le stade nautique olympique (SNO)</a:t>
            </a:r>
          </a:p>
          <a:p>
            <a:pPr lvl="1">
              <a:spcBef>
                <a:spcPct val="0"/>
              </a:spcBef>
              <a:defRPr/>
            </a:pPr>
            <a:endParaRPr lang="fr-FR" b="1" dirty="0">
              <a:latin typeface="Biome" panose="020B0503030204020804" pitchFamily="34" charset="0"/>
              <a:ea typeface="Times New Roman" panose="02020603050405020304" pitchFamily="18" charset="0"/>
              <a:cs typeface="Biome" panose="020B05030302040208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fr-FR" b="1" dirty="0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Poursuivre les efforts de la saison précédente et accompagner la LIFA et la FFA dans l’organisation des manifestations</a:t>
            </a:r>
            <a:endParaRPr lang="fr-FR" b="1" dirty="0">
              <a:effectLst/>
              <a:latin typeface="Biome" panose="020B0503030204020804" pitchFamily="34" charset="0"/>
              <a:ea typeface="Times New Roman" panose="02020603050405020304" pitchFamily="18" charset="0"/>
              <a:cs typeface="Biome" panose="020B05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ressources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dépenses</a:t>
            </a:r>
          </a:p>
          <a:p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B0EE2553-D27E-A9DB-B06C-9F3C0A19A7C9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30DFAA8-0283-9440-8A0E-F8D119C0C73D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C88BC1F-0D4F-923D-D922-F52A564A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16845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Objectifs pour 2023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185437"/>
            <a:ext cx="10515600" cy="40027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Objectifs matériels</a:t>
            </a:r>
          </a:p>
          <a:p>
            <a:pPr lvl="1">
              <a:spcBef>
                <a:spcPct val="0"/>
              </a:spcBef>
              <a:defRPr/>
            </a:pPr>
            <a:endParaRPr lang="fr-FR" dirty="0"/>
          </a:p>
          <a:p>
            <a:pPr lvl="1">
              <a:spcBef>
                <a:spcPct val="0"/>
              </a:spcBef>
              <a:defRPr/>
            </a:pPr>
            <a:r>
              <a:rPr lang="fr-FR" b="1" dirty="0"/>
              <a:t>Acquérir un complément d’aviron de couple de type hachoir, recherche de bons avirons d’occasion</a:t>
            </a:r>
          </a:p>
          <a:p>
            <a:pPr lvl="1">
              <a:spcBef>
                <a:spcPct val="0"/>
              </a:spcBef>
              <a:defRPr/>
            </a:pPr>
            <a:endParaRPr lang="fr-FR" b="1" dirty="0"/>
          </a:p>
          <a:p>
            <a:pPr lvl="1">
              <a:spcBef>
                <a:spcPct val="0"/>
              </a:spcBef>
              <a:defRPr/>
            </a:pPr>
            <a:r>
              <a:rPr lang="fr-FR" b="1" dirty="0"/>
              <a:t>Acquérir une remorque pour le transport de nos bateaux</a:t>
            </a:r>
          </a:p>
          <a:p>
            <a:pPr lvl="1">
              <a:spcBef>
                <a:spcPct val="0"/>
              </a:spcBef>
              <a:defRPr/>
            </a:pPr>
            <a:endParaRPr lang="fr-FR" b="1" dirty="0"/>
          </a:p>
          <a:p>
            <a:pPr lvl="1">
              <a:spcBef>
                <a:spcPct val="0"/>
              </a:spcBef>
              <a:defRPr/>
            </a:pPr>
            <a:r>
              <a:rPr lang="fr-FR" b="1" dirty="0"/>
              <a:t>Acquérir la totalité de notre parc de matériel</a:t>
            </a:r>
          </a:p>
          <a:p>
            <a:pPr lvl="1">
              <a:spcBef>
                <a:spcPct val="0"/>
              </a:spcBef>
              <a:defRPr/>
            </a:pP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D3DD4-0A6D-1CDB-8D85-A325AC75C2E5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98C5C59-3F52-DB55-57D0-33F2632DA65F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DF2153C-4A2C-3BA6-A9B2-BCBF8321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318309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Budget prévisionnel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185437"/>
            <a:ext cx="10515600" cy="40027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Nos ressources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L’essentiel de nos ressources provient des cotisations.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Les subventions des municipalités et de l’ANS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Les recettes des buvettes</a:t>
            </a:r>
          </a:p>
          <a:p>
            <a:pPr>
              <a:lnSpc>
                <a:spcPct val="100000"/>
              </a:lnSpc>
              <a:defRPr/>
            </a:pPr>
            <a:r>
              <a:rPr lang="fr-FR" b="1" dirty="0"/>
              <a:t>Nos dépenses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dirty="0"/>
              <a:t>L’achat d’une remorque et d’avirons, le complément du parc de bateaux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dirty="0"/>
              <a:t>Des provisions pour l’acquisition de nouvelles installations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C88B6B-4CDE-73CE-B193-A6B57A5D3C89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3874A05-836D-8D5E-C6A8-7E009AD92F77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2E65024-DCEB-30C6-2497-8F3B50FF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1471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Cotisations 2023/2024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5086FC9-22E1-CD4F-4D10-863833CC2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873830"/>
            <a:ext cx="7173686" cy="262584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C88B6B-4CDE-73CE-B193-A6B57A5D3C89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3874A05-836D-8D5E-C6A8-7E009AD92F77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2E65024-DCEB-30C6-2497-8F3B50FF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B9C09C2-3EFD-C139-B6F0-0F6E0FB422A9}"/>
              </a:ext>
            </a:extLst>
          </p:cNvPr>
          <p:cNvSpPr txBox="1">
            <a:spLocks/>
          </p:cNvSpPr>
          <p:nvPr/>
        </p:nvSpPr>
        <p:spPr>
          <a:xfrm>
            <a:off x="8471127" y="2873830"/>
            <a:ext cx="3492045" cy="2598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4pPr>
            <a:lvl5pPr marL="1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b="1" dirty="0"/>
              <a:t>Maintien des tarifs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28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Modification des statuts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185437"/>
            <a:ext cx="10515600" cy="40027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Motivation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Nos statuts ne prévoient pas l’organisation des buvettes : 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Pour l’obtention d’un doit de vendre des boissons , des denrées alimentaires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Pour obtenir des cartes dans certains magasins d’alimentation</a:t>
            </a:r>
          </a:p>
          <a:p>
            <a:pPr>
              <a:lnSpc>
                <a:spcPct val="100000"/>
              </a:lnSpc>
              <a:defRPr/>
            </a:pPr>
            <a:r>
              <a:rPr lang="fr-FR" b="1" dirty="0"/>
              <a:t>Proposition de modification 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Article 18 - Ressources, ajouter un alinéa : 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b="1" dirty="0"/>
              <a:t>les recettes des buvettes : vente de boissons et produits alimentaires lors des manifestations,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C88B6B-4CDE-73CE-B193-A6B57A5D3C89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3874A05-836D-8D5E-C6A8-7E009AD92F77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2E65024-DCEB-30C6-2497-8F3B50FF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130616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Transfert du garage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550" y="2185437"/>
            <a:ext cx="3054998" cy="40027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Etudier le transfert de nos installations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  <a:p>
            <a:pPr lvl="1" indent="0">
              <a:spcBef>
                <a:spcPct val="0"/>
              </a:spcBef>
              <a:buNone/>
              <a:defRPr/>
            </a:pPr>
            <a:r>
              <a:rPr lang="fr-FR" b="1" dirty="0"/>
              <a:t>Localisation étudiée</a:t>
            </a:r>
          </a:p>
          <a:p>
            <a:pPr lvl="1">
              <a:spcBef>
                <a:spcPct val="0"/>
              </a:spcBef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D3DD4-0A6D-1CDB-8D85-A325AC75C2E5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98C5C59-3F52-DB55-57D0-33F2632DA65F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DF2153C-4A2C-3BA6-A9B2-BCBF8321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4DF4C1-BED5-E857-5258-19E6F8C0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763"/>
            <a:ext cx="7078161" cy="4002767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DB22E4B-0BF1-A14F-089E-F1C880CD0700}"/>
              </a:ext>
            </a:extLst>
          </p:cNvPr>
          <p:cNvCxnSpPr>
            <a:cxnSpLocks/>
          </p:cNvCxnSpPr>
          <p:nvPr/>
        </p:nvCxnSpPr>
        <p:spPr>
          <a:xfrm flipH="1">
            <a:off x="4917233" y="4430810"/>
            <a:ext cx="4646774" cy="225166"/>
          </a:xfrm>
          <a:prstGeom prst="straightConnector1">
            <a:avLst/>
          </a:prstGeom>
          <a:ln w="25400" cmpd="sng">
            <a:solidFill>
              <a:srgbClr val="FFFF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73" y="669796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Transfert du garage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105" y="2185437"/>
            <a:ext cx="5281127" cy="4002767"/>
          </a:xfrm>
        </p:spPr>
        <p:txBody>
          <a:bodyPr>
            <a:normAutofit/>
          </a:bodyPr>
          <a:lstStyle/>
          <a:p>
            <a:pPr lvl="1" indent="0">
              <a:spcBef>
                <a:spcPct val="0"/>
              </a:spcBef>
              <a:buNone/>
              <a:defRPr/>
            </a:pPr>
            <a:r>
              <a:rPr lang="fr-FR" b="1" dirty="0"/>
              <a:t>Accès à la Marne et au SNO </a:t>
            </a:r>
          </a:p>
          <a:p>
            <a:pPr lvl="1" indent="0">
              <a:spcBef>
                <a:spcPct val="0"/>
              </a:spcBef>
              <a:buNone/>
              <a:defRPr/>
            </a:pPr>
            <a:r>
              <a:rPr lang="fr-FR" b="1" dirty="0"/>
              <a:t>Garage de10 x 30m</a:t>
            </a:r>
          </a:p>
          <a:p>
            <a:pPr lvl="1" indent="0">
              <a:spcBef>
                <a:spcPct val="0"/>
              </a:spcBef>
              <a:buNone/>
              <a:defRPr/>
            </a:pPr>
            <a:r>
              <a:rPr lang="fr-FR" b="1" dirty="0"/>
              <a:t>Sanitaires dans les </a:t>
            </a:r>
            <a:r>
              <a:rPr lang="fr-FR" b="1" dirty="0" err="1"/>
              <a:t>locaaux</a:t>
            </a:r>
            <a:r>
              <a:rPr lang="fr-FR" b="1" dirty="0"/>
              <a:t> de </a:t>
            </a:r>
            <a:r>
              <a:rPr lang="fr-FR" b="1" dirty="0" err="1"/>
              <a:t>Recrea</a:t>
            </a:r>
            <a:endParaRPr lang="fr-FR" b="1" dirty="0"/>
          </a:p>
          <a:p>
            <a:pPr lvl="1">
              <a:spcBef>
                <a:spcPct val="0"/>
              </a:spcBef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D3DD4-0A6D-1CDB-8D85-A325AC75C2E5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98C5C59-3F52-DB55-57D0-33F2632DA65F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DF2153C-4A2C-3BA6-A9B2-BCBF8321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8EBAA7-5623-0EA2-E93A-0355E625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6" y="2234090"/>
            <a:ext cx="5917931" cy="40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2E350-5F37-FBFD-B692-BD0398F6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</a:t>
            </a:r>
            <a:r>
              <a:rPr lang="fr-FR" baseline="0" dirty="0"/>
              <a:t> d’</a:t>
            </a:r>
            <a:r>
              <a:rPr lang="fr-FR" dirty="0"/>
              <a:t>Activité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958FF5-670F-A4EF-A40D-E6547A89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61" y="2110824"/>
            <a:ext cx="11054702" cy="311431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ea typeface="+mj-ea"/>
              </a:rPr>
              <a:t>Côté sportif</a:t>
            </a:r>
            <a:endParaRPr lang="fr-FR" b="1" kern="1200" dirty="0">
              <a:effectLst/>
              <a:latin typeface="Biome" panose="020B0503030204020804" pitchFamily="34" charset="0"/>
              <a:ea typeface="+mj-ea"/>
              <a:cs typeface="Biome" panose="020B05030302040208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Reprise de nos activités après les périodes de confinement </a:t>
            </a:r>
          </a:p>
          <a:p>
            <a:pPr lvl="1">
              <a:lnSpc>
                <a:spcPct val="150000"/>
              </a:lnSpc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Reprise des manifestations organisées par la LIFA, la FFA mais aussi la FFCK</a:t>
            </a:r>
          </a:p>
          <a:p>
            <a:pPr lvl="1">
              <a:lnSpc>
                <a:spcPct val="150000"/>
              </a:lnSpc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Participation à l’AVIRATHLON, la Coupe LIFA2 </a:t>
            </a:r>
          </a:p>
          <a:p>
            <a:pPr lvl="1">
              <a:lnSpc>
                <a:spcPct val="150000"/>
              </a:lnSpc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Participatio</a:t>
            </a:r>
            <a:r>
              <a:rPr lang="fr-FR" b="1" dirty="0">
                <a:ea typeface="+mj-ea"/>
              </a:rPr>
              <a:t>n à une randonnée dans l’Oise</a:t>
            </a:r>
            <a:endParaRPr lang="fr-FR" b="1" kern="1200" dirty="0">
              <a:effectLst/>
              <a:latin typeface="Biome" panose="020B0503030204020804" pitchFamily="34" charset="0"/>
              <a:ea typeface="+mj-ea"/>
              <a:cs typeface="Biome" panose="020B05030302040208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b="1" dirty="0">
                <a:ea typeface="+mj-ea"/>
              </a:rPr>
              <a:t>Participation à MARN’ESTIVAL organisée sur la Marne par VAIRES,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570E2-286C-BB00-AB94-C869809234AE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5CD90A6-C398-74C7-93B5-A006E11D081D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C150CCF-13B0-C90E-5398-CED0F7DA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61108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2E350-5F37-FBFD-B692-BD0398F6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</a:t>
            </a:r>
            <a:r>
              <a:rPr lang="fr-FR" baseline="0" dirty="0"/>
              <a:t> d’</a:t>
            </a:r>
            <a:r>
              <a:rPr lang="fr-FR" dirty="0"/>
              <a:t>Activité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958FF5-670F-A4EF-A40D-E6547A89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06" y="2374187"/>
            <a:ext cx="11054702" cy="4483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ea typeface="+mj-ea"/>
              </a:rPr>
              <a:t>Côté organisation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ea typeface="+mj-ea"/>
              </a:rPr>
              <a:t>Tenue de buvettes lors des manifestations FFA et LIFA </a:t>
            </a:r>
          </a:p>
          <a:p>
            <a:pPr lvl="1">
              <a:lnSpc>
                <a:spcPct val="150000"/>
              </a:lnSpc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Nouveaux gestionnaires de l’ile de loisir et Intégration de l’AVT au « mouvement sportif » du SNO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ea typeface="+mj-ea"/>
              </a:rPr>
              <a:t>Le t</a:t>
            </a: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ravail des bénévoles a été très apprécié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570E2-286C-BB00-AB94-C869809234AE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5CD90A6-C398-74C7-93B5-A006E11D081D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C150CCF-13B0-C90E-5398-CED0F7DA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351788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275EA-659D-3296-7E58-7D584697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Rapport</a:t>
            </a:r>
            <a:r>
              <a:rPr lang="fr-FR" baseline="0" dirty="0"/>
              <a:t> d’</a:t>
            </a:r>
            <a:r>
              <a:rPr lang="fr-FR" dirty="0"/>
              <a:t>Activité </a:t>
            </a:r>
            <a:endParaRPr lang="fr-FR" sz="4400" dirty="0"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859DE6-9B71-228C-63E1-8C19E611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68" y="2261334"/>
            <a:ext cx="10515600" cy="373639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ea typeface="+mj-ea"/>
              </a:rPr>
              <a:t>Côté Matériel</a:t>
            </a:r>
          </a:p>
          <a:p>
            <a:endParaRPr lang="fr-FR" b="1" dirty="0">
              <a:ea typeface="+mj-ea"/>
            </a:endParaRPr>
          </a:p>
          <a:p>
            <a:pPr lvl="1"/>
            <a:r>
              <a:rPr lang="fr-FR" b="1" dirty="0">
                <a:ea typeface="+mj-ea"/>
              </a:rPr>
              <a:t>A</a:t>
            </a: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cquisition des portants de couple  pour le 2-</a:t>
            </a:r>
          </a:p>
          <a:p>
            <a:pPr lvl="1"/>
            <a:endParaRPr lang="fr-FR" b="1" kern="1200" dirty="0">
              <a:effectLst/>
              <a:latin typeface="Biome" panose="020B0503030204020804" pitchFamily="34" charset="0"/>
              <a:ea typeface="+mj-ea"/>
              <a:cs typeface="Biome" panose="020B0503030204020804" pitchFamily="34" charset="0"/>
            </a:endParaRPr>
          </a:p>
          <a:p>
            <a:pPr lvl="1"/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Moyens logistiques pour aller sur la Marne : </a:t>
            </a:r>
          </a:p>
          <a:p>
            <a:pPr lvl="2"/>
            <a:r>
              <a:rPr lang="fr-FR" sz="2400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Construction d’un chariot porte bateau </a:t>
            </a:r>
          </a:p>
          <a:p>
            <a:pPr lvl="2"/>
            <a:r>
              <a:rPr lang="fr-FR" sz="2400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Don du club de voile d’un chariot pour le bateau de sécurité </a:t>
            </a:r>
          </a:p>
          <a:p>
            <a:pPr lvl="2"/>
            <a:r>
              <a:rPr lang="fr-FR" sz="2400" b="1" dirty="0">
                <a:ea typeface="+mj-ea"/>
              </a:rPr>
              <a:t>Prêt d’une remorque par la FFA</a:t>
            </a:r>
          </a:p>
          <a:p>
            <a:pPr lvl="2"/>
            <a:endParaRPr lang="fr-FR" sz="2400" b="1" dirty="0">
              <a:ea typeface="+mj-ea"/>
            </a:endParaRPr>
          </a:p>
          <a:p>
            <a:pPr lvl="1"/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L’acquisition d’avirons de couple n’est pas encore finalisée.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2B537C-10ED-4206-0F67-E79D4E29EFA3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758B542-C9C3-9C80-5589-319DB616CE04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F7A92C-BA9E-A207-33DC-00571483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51605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C0307-F98B-34EB-29F3-7E890C48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Rapport</a:t>
            </a:r>
            <a:r>
              <a:rPr lang="fr-FR" baseline="0" dirty="0"/>
              <a:t> d’</a:t>
            </a:r>
            <a:r>
              <a:rPr lang="fr-FR" dirty="0"/>
              <a:t>Activité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37123-FCC7-0879-6D39-34A093E31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238374"/>
            <a:ext cx="10877550" cy="4002767"/>
          </a:xfrm>
        </p:spPr>
        <p:txBody>
          <a:bodyPr>
            <a:normAutofit fontScale="70000" lnSpcReduction="20000"/>
          </a:bodyPr>
          <a:lstStyle/>
          <a:p>
            <a:pPr indent="4310063" rtl="0" eaLnBrk="1" latinLnBrk="0" hangingPunct="1"/>
            <a:r>
              <a:rPr lang="fr-FR" sz="2800" b="1" kern="1200" dirty="0">
                <a:solidFill>
                  <a:schemeClr val="bg1"/>
                </a:solidFill>
                <a:effectLst/>
                <a:latin typeface="Copperplate Gothic Bold" panose="020E0705020206020404" pitchFamily="34" charset="0"/>
                <a:ea typeface="+mn-ea"/>
                <a:cs typeface="+mn-cs"/>
              </a:rPr>
              <a:t>  </a:t>
            </a:r>
            <a:r>
              <a:rPr lang="fr-FR" sz="4000" b="1" kern="1200" dirty="0">
                <a:solidFill>
                  <a:schemeClr val="bg1"/>
                </a:solidFill>
                <a:effectLst/>
                <a:latin typeface="Copperplate Gothic Bold" panose="020E0705020206020404" pitchFamily="34" charset="0"/>
                <a:ea typeface="+mn-ea"/>
                <a:cs typeface="+mn-cs"/>
              </a:rPr>
              <a:t>Actions de communication</a:t>
            </a:r>
          </a:p>
          <a:p>
            <a:pPr marL="5384800" lvl="1" indent="-449263" rtl="0" eaLnBrk="1" latinLnBrk="0" hangingPunct="1"/>
            <a:endParaRPr lang="fr-FR" sz="2000" kern="1200" dirty="0">
              <a:solidFill>
                <a:schemeClr val="bg1"/>
              </a:solidFill>
              <a:effectLst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  <a:p>
            <a:pPr marL="5384800" lvl="1" indent="-449263" rtl="0" eaLnBrk="1" latinLnBrk="0" hangingPunct="1">
              <a:lnSpc>
                <a:spcPct val="110000"/>
              </a:lnSpc>
              <a:spcBef>
                <a:spcPts val="1000"/>
              </a:spcBef>
            </a:pPr>
            <a:r>
              <a:rPr lang="fr-FR" sz="3100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Forum des associations de TORCY le 3 septembre 2021 ;  </a:t>
            </a:r>
            <a:endParaRPr lang="fr-FR" sz="3100" b="1" dirty="0"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5384800" lvl="1" indent="-449263" rtl="0" eaLnBrk="1" latinLnBrk="0" hangingPunct="1">
              <a:lnSpc>
                <a:spcPct val="110000"/>
              </a:lnSpc>
              <a:spcBef>
                <a:spcPts val="1000"/>
              </a:spcBef>
            </a:pPr>
            <a:r>
              <a:rPr lang="fr-FR" sz="3100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Forum des associations de VAIRES le 4 septembre 2021 ; </a:t>
            </a:r>
            <a:endParaRPr lang="fr-FR" sz="3100" b="1" dirty="0"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5384800" lvl="1" indent="-449263" rtl="0" eaLnBrk="1" latinLnBrk="0" hangingPunct="1">
              <a:lnSpc>
                <a:spcPct val="110000"/>
              </a:lnSpc>
              <a:spcBef>
                <a:spcPts val="1000"/>
              </a:spcBef>
            </a:pPr>
            <a:r>
              <a:rPr lang="fr-FR" sz="3100" b="1" kern="1200" dirty="0">
                <a:solidFill>
                  <a:schemeClr val="bg1"/>
                </a:solidFill>
                <a:effectLst/>
                <a:latin typeface="Biome" panose="020B0503030204020804" pitchFamily="34" charset="0"/>
                <a:ea typeface="+mn-ea"/>
                <a:cs typeface="Biome" panose="020B0503030204020804" pitchFamily="34" charset="0"/>
              </a:rPr>
              <a:t>VITALSPORT de DECATHLON les 10 et 11 septembre 2021 ;</a:t>
            </a:r>
          </a:p>
          <a:p>
            <a:pPr marL="5384800" lvl="1" indent="-449263" rtl="0" eaLnBrk="1" latinLnBrk="0" hangingPunct="1">
              <a:lnSpc>
                <a:spcPct val="110000"/>
              </a:lnSpc>
              <a:spcBef>
                <a:spcPts val="1000"/>
              </a:spcBef>
            </a:pPr>
            <a:r>
              <a:rPr lang="fr-FR" sz="3100" b="1" dirty="0"/>
              <a:t>Achat de flyers</a:t>
            </a:r>
            <a:endParaRPr lang="fr-FR" sz="3100" b="1" kern="1200" dirty="0">
              <a:solidFill>
                <a:schemeClr val="bg1"/>
              </a:solidFill>
              <a:effectLst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  <a:p>
            <a:pPr marL="5384800" lvl="1" indent="-449263" rtl="0" eaLnBrk="1" latinLnBrk="0" hangingPunct="1">
              <a:lnSpc>
                <a:spcPct val="110000"/>
              </a:lnSpc>
              <a:spcBef>
                <a:spcPts val="1000"/>
              </a:spcBef>
            </a:pPr>
            <a:r>
              <a:rPr lang="fr-FR" sz="3100" b="1" dirty="0"/>
              <a:t>Maintien des montants de cotisation attrayants</a:t>
            </a:r>
          </a:p>
          <a:p>
            <a:pPr marL="5384800" lvl="1" indent="-449263" rtl="0" eaLnBrk="1" latinLnBrk="0" hangingPunct="1"/>
            <a:endParaRPr lang="fr-FR" sz="2000" kern="1200" dirty="0">
              <a:solidFill>
                <a:schemeClr val="bg1"/>
              </a:solidFill>
              <a:effectLst/>
              <a:latin typeface="Biome" panose="020B0503030204020804" pitchFamily="34" charset="0"/>
              <a:ea typeface="+mn-ea"/>
              <a:cs typeface="Biome" panose="020B05030302040208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5E2D3A-6252-9E4A-CEE9-4BF6335BDE3D}"/>
              </a:ext>
            </a:extLst>
          </p:cNvPr>
          <p:cNvSpPr txBox="1"/>
          <p:nvPr/>
        </p:nvSpPr>
        <p:spPr>
          <a:xfrm>
            <a:off x="780142" y="2220231"/>
            <a:ext cx="212821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Effectifs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983ACE-0F74-D4D4-9E09-301D7531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8" y="3105146"/>
            <a:ext cx="4131730" cy="2452805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53D5D-3C40-5E68-5E6F-70449452EF31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5A6166A-916A-A68C-2FE1-7A345E224BBB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F5B1465-D43D-ACE7-5BFB-51F93A62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79916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2E350-5F37-FBFD-B692-BD0398F6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</a:t>
            </a:r>
            <a:r>
              <a:rPr lang="fr-FR" baseline="0" dirty="0"/>
              <a:t> d’</a:t>
            </a:r>
            <a:r>
              <a:rPr lang="fr-FR" dirty="0"/>
              <a:t>Activité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958FF5-670F-A4EF-A40D-E6547A89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973"/>
            <a:ext cx="10515600" cy="4147912"/>
          </a:xfrm>
        </p:spPr>
        <p:txBody>
          <a:bodyPr>
            <a:normAutofit/>
          </a:bodyPr>
          <a:lstStyle/>
          <a:p>
            <a:pPr lvl="1"/>
            <a:r>
              <a:rPr lang="fr-FR" sz="2000" b="1" kern="1200" dirty="0">
                <a:solidFill>
                  <a:schemeClr val="tx1"/>
                </a:solidFill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Les supports à la LIFA et à la FFA grâce à nos bénévoles ;</a:t>
            </a:r>
          </a:p>
          <a:p>
            <a:r>
              <a:rPr lang="fr-FR" b="1" kern="1200" dirty="0">
                <a:effectLst/>
                <a:ea typeface="+mj-ea"/>
                <a:cs typeface="Biome" panose="020B0503030204020804" pitchFamily="34" charset="0"/>
              </a:rPr>
              <a:t>Objectifs de la dernière AG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Club support de la LIFA et à la FFA grâce à nos bénévoles 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Développement de nos effectifs passant de 23 à 33 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Participation à deux compétitions 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Acquisition des portants de couple et les moyens logistiques pour aller sur la Marne 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b="1" kern="1200" dirty="0">
                <a:effectLst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L’acquisition d’avirons de couple n’est pas encore finalisée</a:t>
            </a:r>
          </a:p>
          <a:p>
            <a:endParaRPr lang="fr-FR" b="1" kern="1200" dirty="0">
              <a:effectLst/>
              <a:latin typeface="Biome" panose="020B0503030204020804" pitchFamily="34" charset="0"/>
              <a:ea typeface="+mj-ea"/>
              <a:cs typeface="Biome" panose="020B05030302040208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CACB86-53BC-AC10-54B7-7655996CFB9B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5A625BF-C061-F61F-C71E-669045B5B0F1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984E672-003E-C208-BBEE-891C375E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161282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Compte rendu financier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ressources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dépenses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5B4A8B-3368-4E8A-AD69-394C3CE3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8" y="2600149"/>
            <a:ext cx="8934580" cy="35804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BA61C0-C12A-D013-0D94-1FE72ADEE1C4}"/>
              </a:ext>
            </a:extLst>
          </p:cNvPr>
          <p:cNvSpPr txBox="1"/>
          <p:nvPr/>
        </p:nvSpPr>
        <p:spPr>
          <a:xfrm>
            <a:off x="10123714" y="2528595"/>
            <a:ext cx="1683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Compte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de résultats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731CBA6-F51F-86EB-3D99-33BD11D06222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DE68F37-2E2E-88D6-C4FB-A90CC71D2E35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3A2B0FA9-C4DE-7ECB-419C-B6BA4676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71690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Compte-rendu financier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ressources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dépenses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8B80C-55E0-13E2-1F86-1B680053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2187574"/>
            <a:ext cx="8940801" cy="39736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25AD43-C526-C9CC-BFBB-04CC31A1563A}"/>
              </a:ext>
            </a:extLst>
          </p:cNvPr>
          <p:cNvSpPr txBox="1"/>
          <p:nvPr/>
        </p:nvSpPr>
        <p:spPr>
          <a:xfrm>
            <a:off x="10123714" y="2528595"/>
            <a:ext cx="9573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BILAN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Actif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4864A12-AB5C-7F70-7829-7F68297E514A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6E90616-792E-5A6D-6B6D-2AEDC71AF243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F1C1A81-A089-154C-D4BD-444987B7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04442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B5946-8AC7-7505-2AA6-65782A05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Compte-rendu financier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2897-5CA3-0634-ECE4-29D4D648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ressources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1200" dirty="0">
                <a:solidFill>
                  <a:schemeClr val="tx1"/>
                </a:solidFill>
                <a:effectLst/>
                <a:latin typeface="Copperplate Gothic Bold" panose="020E0705020206020404" pitchFamily="34" charset="0"/>
                <a:ea typeface="+mj-ea"/>
                <a:cs typeface="Biome" panose="020B0502040204020203" pitchFamily="34" charset="0"/>
              </a:rPr>
              <a:t>Nos dépenses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2F28F9-A203-5F90-B0FB-54F199C56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0838"/>
            <a:ext cx="6223949" cy="35101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C9AC063-AB22-4A01-42FB-FA42B403D449}"/>
              </a:ext>
            </a:extLst>
          </p:cNvPr>
          <p:cNvSpPr txBox="1"/>
          <p:nvPr/>
        </p:nvSpPr>
        <p:spPr>
          <a:xfrm>
            <a:off x="10123714" y="2528595"/>
            <a:ext cx="9573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BILAN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Passif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19FF605-94F8-BFBF-4496-45EA0907015A}"/>
              </a:ext>
            </a:extLst>
          </p:cNvPr>
          <p:cNvSpPr txBox="1">
            <a:spLocks/>
          </p:cNvSpPr>
          <p:nvPr/>
        </p:nvSpPr>
        <p:spPr>
          <a:xfrm>
            <a:off x="83820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11/12/2022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3EAED5F-C4E2-28C2-E553-CC13046D8EC0}"/>
              </a:ext>
            </a:extLst>
          </p:cNvPr>
          <p:cNvSpPr txBox="1">
            <a:spLocks/>
          </p:cNvSpPr>
          <p:nvPr/>
        </p:nvSpPr>
        <p:spPr>
          <a:xfrm>
            <a:off x="8845550" y="6426935"/>
            <a:ext cx="2743200" cy="2945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Page </a:t>
            </a:r>
            <a:fld id="{51DA0C2D-F5E7-4D0A-B10C-09E330D48BB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30F6F6A-AE39-7BB1-F7EF-6C7DD9B0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075" y="6426935"/>
            <a:ext cx="4114800" cy="294540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AG de l’AVT pour la saison 2021-2022</a:t>
            </a:r>
          </a:p>
        </p:txBody>
      </p:sp>
    </p:spTree>
    <p:extLst>
      <p:ext uri="{BB962C8B-B14F-4D97-AF65-F5344CB8AC3E}">
        <p14:creationId xmlns:p14="http://schemas.microsoft.com/office/powerpoint/2010/main" val="2658490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Words>862</Words>
  <Application>Microsoft Office PowerPoint</Application>
  <PresentationFormat>Grand écran</PresentationFormat>
  <Paragraphs>174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Biome</vt:lpstr>
      <vt:lpstr>Calibri</vt:lpstr>
      <vt:lpstr>Calibri Light</vt:lpstr>
      <vt:lpstr>Copperplate Gothic Bold</vt:lpstr>
      <vt:lpstr>Wingdings</vt:lpstr>
      <vt:lpstr>Thème Office</vt:lpstr>
      <vt:lpstr>Conception personnalisée</vt:lpstr>
      <vt:lpstr>Assemblée Générale</vt:lpstr>
      <vt:lpstr>Rapport d’Activité </vt:lpstr>
      <vt:lpstr>Rapport d’Activité </vt:lpstr>
      <vt:lpstr>Rapport d’Activité </vt:lpstr>
      <vt:lpstr>Rapport d’Activité </vt:lpstr>
      <vt:lpstr>Rapport d’Activité </vt:lpstr>
      <vt:lpstr>Compte rendu financier</vt:lpstr>
      <vt:lpstr>Compte-rendu financier</vt:lpstr>
      <vt:lpstr>Compte-rendu financier</vt:lpstr>
      <vt:lpstr>Objectifs pour 2023</vt:lpstr>
      <vt:lpstr>Objectifs pour 2023</vt:lpstr>
      <vt:lpstr>Objectifs pour 2023</vt:lpstr>
      <vt:lpstr>Objectifs pour 2023</vt:lpstr>
      <vt:lpstr>Budget prévisionnel</vt:lpstr>
      <vt:lpstr>Cotisations 2023/2024</vt:lpstr>
      <vt:lpstr>Modification des statuts</vt:lpstr>
      <vt:lpstr>Transfert du garage</vt:lpstr>
      <vt:lpstr>Transfert du garage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JOUVET</dc:creator>
  <cp:lastModifiedBy>Alain JOUVET</cp:lastModifiedBy>
  <cp:revision>13</cp:revision>
  <cp:lastPrinted>2022-12-08T16:54:34Z</cp:lastPrinted>
  <dcterms:created xsi:type="dcterms:W3CDTF">2022-11-22T13:30:45Z</dcterms:created>
  <dcterms:modified xsi:type="dcterms:W3CDTF">2022-12-10T14:06:22Z</dcterms:modified>
</cp:coreProperties>
</file>